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8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212B5-6512-4050-B870-871B5DCA286F}" type="datetimeFigureOut">
              <a:rPr lang="ru-RU" smtClean="0"/>
              <a:t>24.04.2022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42B6976-5D38-48C2-BD84-E90853E388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9419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212B5-6512-4050-B870-871B5DCA286F}" type="datetimeFigureOut">
              <a:rPr lang="ru-RU" smtClean="0"/>
              <a:t>24.04.2022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42B6976-5D38-48C2-BD84-E90853E388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066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212B5-6512-4050-B870-871B5DCA286F}" type="datetimeFigureOut">
              <a:rPr lang="ru-RU" smtClean="0"/>
              <a:t>24.04.2022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42B6976-5D38-48C2-BD84-E90853E3881E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945698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212B5-6512-4050-B870-871B5DCA286F}" type="datetimeFigureOut">
              <a:rPr lang="ru-RU" smtClean="0"/>
              <a:t>24.04.2022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42B6976-5D38-48C2-BD84-E90853E388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61639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212B5-6512-4050-B870-871B5DCA286F}" type="datetimeFigureOut">
              <a:rPr lang="ru-RU" smtClean="0"/>
              <a:t>24.04.2022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42B6976-5D38-48C2-BD84-E90853E3881E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853571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212B5-6512-4050-B870-871B5DCA286F}" type="datetimeFigureOut">
              <a:rPr lang="ru-RU" smtClean="0"/>
              <a:t>24.04.2022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42B6976-5D38-48C2-BD84-E90853E388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5841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212B5-6512-4050-B870-871B5DCA286F}" type="datetimeFigureOut">
              <a:rPr lang="ru-RU" smtClean="0"/>
              <a:t>24.04.2022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6976-5D38-48C2-BD84-E90853E388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29465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212B5-6512-4050-B870-871B5DCA286F}" type="datetimeFigureOut">
              <a:rPr lang="ru-RU" smtClean="0"/>
              <a:t>24.04.2022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6976-5D38-48C2-BD84-E90853E388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834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212B5-6512-4050-B870-871B5DCA286F}" type="datetimeFigureOut">
              <a:rPr lang="ru-RU" smtClean="0"/>
              <a:t>24.04.2022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6976-5D38-48C2-BD84-E90853E388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3883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212B5-6512-4050-B870-871B5DCA286F}" type="datetimeFigureOut">
              <a:rPr lang="ru-RU" smtClean="0"/>
              <a:t>24.04.2022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42B6976-5D38-48C2-BD84-E90853E388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0538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212B5-6512-4050-B870-871B5DCA286F}" type="datetimeFigureOut">
              <a:rPr lang="ru-RU" smtClean="0"/>
              <a:t>24.04.2022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42B6976-5D38-48C2-BD84-E90853E388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0138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212B5-6512-4050-B870-871B5DCA286F}" type="datetimeFigureOut">
              <a:rPr lang="ru-RU" smtClean="0"/>
              <a:t>24.04.2022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42B6976-5D38-48C2-BD84-E90853E388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9022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212B5-6512-4050-B870-871B5DCA286F}" type="datetimeFigureOut">
              <a:rPr lang="ru-RU" smtClean="0"/>
              <a:t>24.04.2022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6976-5D38-48C2-BD84-E90853E388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460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212B5-6512-4050-B870-871B5DCA286F}" type="datetimeFigureOut">
              <a:rPr lang="ru-RU" smtClean="0"/>
              <a:t>24.04.2022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6976-5D38-48C2-BD84-E90853E388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2682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212B5-6512-4050-B870-871B5DCA286F}" type="datetimeFigureOut">
              <a:rPr lang="ru-RU" smtClean="0"/>
              <a:t>24.04.2022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6976-5D38-48C2-BD84-E90853E388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6872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212B5-6512-4050-B870-871B5DCA286F}" type="datetimeFigureOut">
              <a:rPr lang="ru-RU" smtClean="0"/>
              <a:t>24.04.2022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42B6976-5D38-48C2-BD84-E90853E388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434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212B5-6512-4050-B870-871B5DCA286F}" type="datetimeFigureOut">
              <a:rPr lang="ru-RU" smtClean="0"/>
              <a:t>24.04.2022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42B6976-5D38-48C2-BD84-E90853E388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7107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D1B149-9A51-4C5E-84EA-682FDA2FAE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5009" y="834888"/>
            <a:ext cx="10689604" cy="302149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Тема 8.</a:t>
            </a:r>
            <a:br>
              <a:rPr lang="ru-RU" dirty="0"/>
            </a:br>
            <a:r>
              <a:rPr lang="ru-RU" dirty="0"/>
              <a:t>Часть1. </a:t>
            </a:r>
            <a:r>
              <a:rPr lang="ru-RU" b="1" dirty="0"/>
              <a:t>ЭКОНОМИЧЕСКИЕ АСПЕКТЫ ЭКОЛОГИЧЕСКОГО МЕНЕДЖМЕНТА 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9875489-9E27-4ECD-BBA8-F8AECD4F2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46853" y="4194313"/>
            <a:ext cx="9357760" cy="1709349"/>
          </a:xfrm>
        </p:spPr>
        <p:txBody>
          <a:bodyPr/>
          <a:lstStyle/>
          <a:p>
            <a:pPr marL="342900" indent="-342900">
              <a:buAutoNum type="arabicPeriod"/>
            </a:pPr>
            <a:r>
              <a:rPr lang="ru-RU" sz="2000" b="1" dirty="0">
                <a:solidFill>
                  <a:schemeClr val="tx1"/>
                </a:solidFill>
              </a:rPr>
              <a:t>Понятие экономического ущерба и экономический механизм управления </a:t>
            </a:r>
          </a:p>
          <a:p>
            <a:r>
              <a:rPr lang="ru-RU" sz="2000" b="1" dirty="0">
                <a:solidFill>
                  <a:schemeClr val="tx1"/>
                </a:solidFill>
              </a:rPr>
              <a:t>2. Система платежей за природопользование </a:t>
            </a:r>
          </a:p>
          <a:p>
            <a:pPr marL="342900" indent="-342900">
              <a:buAutoNum type="arabicPeriod"/>
            </a:pP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72834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36364D0-BE42-4704-94CA-1EF943448914}"/>
              </a:ext>
            </a:extLst>
          </p:cNvPr>
          <p:cNvSpPr txBox="1"/>
          <p:nvPr/>
        </p:nvSpPr>
        <p:spPr>
          <a:xfrm>
            <a:off x="397566" y="288235"/>
            <a:ext cx="11608904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Арендная плата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плата, взимаемая за земли, переданные в аренду (пользование). Размер арендной платы определяется исходя из экономической оценки участка, предоставляемого в аренду, затрат на воспроизводство и устанавливается по взаимному соглашению арендодателя и арендатора в договоре. </a:t>
            </a:r>
          </a:p>
          <a:p>
            <a:pPr algn="just"/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Нормативная цена земли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показатель, характеризующий стоимость участка определенного качества и местоположения исходя из потенциального дохода за расчетный срок окупаемости. Данный показатель не применяется как плата в бюджет за землю. Льготы при расчете нормативной цены не учитываются. </a:t>
            </a:r>
          </a:p>
          <a:p>
            <a:pPr algn="just"/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За нерациональное или сверхнормативное использование земли, нарушение природоохранного законодательства устанавливаются экономические санкции, штрафы и иски. Эти платежи исчисляются из расчета многократно увеличенных затрат, связанных с устранением негативных процессов в землевладении. Источником покрытия является прибыль землепользователей.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6934003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E5BBD08-6BC7-4581-ABAB-1E8B5ECE87CB}"/>
              </a:ext>
            </a:extLst>
          </p:cNvPr>
          <p:cNvSpPr txBox="1"/>
          <p:nvPr/>
        </p:nvSpPr>
        <p:spPr>
          <a:xfrm>
            <a:off x="427382" y="178904"/>
            <a:ext cx="11569148" cy="69249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платежей при пользовании недрами включает следующие виды платежей: 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платежи за пользование недрами; 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плату (отчисления) на воспроизводство минерально-сырьевой базы; 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акцизы; 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сбор за участие в конкурсе (аукционе) и выдачу лицензий; 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плату за геологическую информацию о недрах, полученную за счет государственных средств.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К платежам за пользование недрами относятся: платежи за поиски, разведку месторождений полезных ископаемых; платежи за добычу полезных ископаемых; платежи за пользование недрами в иных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целях.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К платежам за пользование недрами может применяться скидка за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истощение недр. Решение об установлении скидки и ее размере принимается органами, предоставляющими лицензии.</a:t>
            </a:r>
          </a:p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06289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73206CD-55FB-4926-B6D7-A56117073A0D}"/>
              </a:ext>
            </a:extLst>
          </p:cNvPr>
          <p:cNvSpPr txBox="1"/>
          <p:nvPr/>
        </p:nvSpPr>
        <p:spPr>
          <a:xfrm>
            <a:off x="450574" y="0"/>
            <a:ext cx="11536017" cy="73558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Плата за воду.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плата за забор воды промышленными предприятиями по установленным тарифам. В основе величины тарифов лежат затраты на подготовку воды и ее транспортировку до пользователя, при этом игнорируется такой фактор, как дефицитность воды на конкретной территории. При этом методе расчета платы повторно используемая вода обходится предприятию значительно дороже, чем свежая. Это обстоятельство, в частности, делало невыгодным для предприятия создание замкнутых (оборотных) систем водоснабжения.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Для промышленных предприятий были введены лимиты потребления воды и штрафные санкции за сверхнормативный забор воды (штрафные выплаты в 5 раз превышали размер базовых тарифов).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 целях рационального использования забираемой промышленными предприятиями воды определяются месячные лимиты забора воды. Они исчисляются в пределах годового лимита, установленного органами по регулированию использования вод с учетом проектных материалов и производственных планов.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00059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4A5629F-EAB3-49DB-BB12-4D5CBD37A6E7}"/>
              </a:ext>
            </a:extLst>
          </p:cNvPr>
          <p:cNvSpPr txBox="1"/>
          <p:nvPr/>
        </p:nvSpPr>
        <p:spPr>
          <a:xfrm>
            <a:off x="437323" y="0"/>
            <a:ext cx="11549268" cy="68941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Помимо рассмотренного выше вида платы – платы за забор воды промышленными предприятиями из водохозяйственных систем, в настоящее время взимаются следующие виды платежей, связанные с использованием водных ресурсов:</a:t>
            </a:r>
          </a:p>
          <a:p>
            <a:pPr algn="just"/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платежи за пользование недрами по подземным водам;</a:t>
            </a:r>
          </a:p>
          <a:p>
            <a:pPr algn="just"/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отчисления на воспроизводство минерально-сырьевой базы по</a:t>
            </a:r>
          </a:p>
          <a:p>
            <a:pPr algn="just"/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подземным водам;</a:t>
            </a:r>
          </a:p>
          <a:p>
            <a:pPr algn="just"/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плата за сброс загрязняющих веществ, размещение отходов</a:t>
            </a:r>
          </a:p>
          <a:p>
            <a:pPr algn="just"/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водные объекты.</a:t>
            </a:r>
          </a:p>
          <a:p>
            <a:pPr algn="just"/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Плата за лесные ресурсы.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Лесным кодексом РФ установлены два вида платежей за пользование лесным фондом: – лесные подати; – арендная плата. Основой определения размеров платежей за пользование лесным фондом служат данные государственного лесного кадастра. Лесные подати – это плата за все виды лесопользования при краткосрочном пользовании участками лесного фонда. Они взимаются в форме разовых или регулярных платежей с начала пользования участком лесного фонда в течение всего срока действия лицензии. Плательщиками являются все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лесопользователи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кроме арендаторов. </a:t>
            </a:r>
          </a:p>
        </p:txBody>
      </p:sp>
    </p:spTree>
    <p:extLst>
      <p:ext uri="{BB962C8B-B14F-4D97-AF65-F5344CB8AC3E}">
        <p14:creationId xmlns:p14="http://schemas.microsoft.com/office/powerpoint/2010/main" val="13714095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B7500EC-BDD6-4571-ADE6-04FB7BF95FB2}"/>
              </a:ext>
            </a:extLst>
          </p:cNvPr>
          <p:cNvSpPr txBox="1"/>
          <p:nvPr/>
        </p:nvSpPr>
        <p:spPr>
          <a:xfrm>
            <a:off x="576470" y="258418"/>
            <a:ext cx="11320670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Арендная плата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взимается при аренде участков лесного фонда. Размеры платежей определяются на основе ставок лесных податей. Лесные подати и арендная плата в размере минимальных ставок за древесину на корню поступают в федеральный (40 %) и региональный (60 %) бюджеты.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Плата за ресурсы животного мира.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платежей за пользование животным миром, согласно Федеральному закону «О животном мире», включает: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плату за пользование животным миром;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штрафы за сверхлимитное и нерациональное пользование животным миром.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Плата за пользование животным миром – это плата за лицензию на отстрел диких животных.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Размер платы не зависит от результатов охоты. Этот вид платежа несет функции воспроизводства. Размер платы устанавливается местными органами. Плата поступает в федеральный (40 %) и региональный (60 %) бюджеты. Штрафы за сверхлимитное и нерациональное пользование животным миром полностью поступают в региональные бюджеты. Размер платежа должен учитывать не только ценность изъятого объекта, но и стимулировать его рациональное использование с целью сохранения необходимого потенциала видов животных для их дальнейшего воспроизводства.</a:t>
            </a:r>
          </a:p>
        </p:txBody>
      </p:sp>
    </p:spTree>
    <p:extLst>
      <p:ext uri="{BB962C8B-B14F-4D97-AF65-F5344CB8AC3E}">
        <p14:creationId xmlns:p14="http://schemas.microsoft.com/office/powerpoint/2010/main" val="804867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8998CD9-45F0-46B6-A217-F7E17E6B4FFC}"/>
              </a:ext>
            </a:extLst>
          </p:cNvPr>
          <p:cNvSpPr txBox="1"/>
          <p:nvPr/>
        </p:nvSpPr>
        <p:spPr>
          <a:xfrm>
            <a:off x="316396" y="0"/>
            <a:ext cx="11559207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Понятие экономического ущерба и экономический механизм управления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 понятием экономического механизма охраны окружающей среды является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экономический ущерб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 общем случае под ущербом понимают фактические и возможные потери, возникающие в результате каких-либо событий или явлений вследствие антропогенного воздействия. По характеру проявления выделяют экономический, социально-экономический, социальный и экологический виды ущерба. Количественная оценка ущерба определяется стоимостными, натуральными и балльными показателями.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Под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экономическим ущербом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загрязнения окружающей среды понимают денежную оценку фактических и возможных убытков, обусловленных воздействием загрязнения.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Оценка экономического ущерба выполняется несколькими методами: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методом прямого счета (сумма величин убытков у всех объектов, подвергшихся воздействию вредных веществ);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методом расчета по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монозагрязнителю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»;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укрупненным или эмпирическим методом;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методом обобщенных косвенных оценок и т.п. </a:t>
            </a:r>
          </a:p>
        </p:txBody>
      </p:sp>
    </p:spTree>
    <p:extLst>
      <p:ext uri="{BB962C8B-B14F-4D97-AF65-F5344CB8AC3E}">
        <p14:creationId xmlns:p14="http://schemas.microsoft.com/office/powerpoint/2010/main" val="4016198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CAB9608-BB29-41C1-ACC3-9BAF71DE9B04}"/>
              </a:ext>
            </a:extLst>
          </p:cNvPr>
          <p:cNvSpPr txBox="1"/>
          <p:nvPr/>
        </p:nvSpPr>
        <p:spPr>
          <a:xfrm>
            <a:off x="400878" y="213551"/>
            <a:ext cx="11536018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Природоохранные затраты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представляют общественно необходимые расходы на поддержание качества среды жизни, осуществление любых видов и форм хозяйственной деятельности и на общее поддержание природно-ресурсного потенциала. В составе природоохранных затрат выделяют три составляющие: </a:t>
            </a:r>
          </a:p>
          <a:p>
            <a:pPr algn="just"/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 </a:t>
            </a:r>
            <a:r>
              <a:rPr lang="ru-RU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экологические издержки производства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(затраты на мероприятия, снижающие выбросы (сбросы) в окружающую среду, и затраты, которые не снижают объемов выбросов, но влияют на степень их распространения, например разбавление, нейтрализация и т.п.); </a:t>
            </a:r>
          </a:p>
          <a:p>
            <a:pPr algn="just"/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 </a:t>
            </a:r>
            <a:r>
              <a:rPr lang="ru-RU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издержки, связанные с поддержанием природно-ресурсного потенциала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(создание охраняемых территорий, воспроизводство природных ресурсов и т.п.); </a:t>
            </a:r>
          </a:p>
          <a:p>
            <a:pPr algn="just"/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 </a:t>
            </a:r>
            <a:r>
              <a:rPr lang="ru-RU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издержки общественного развития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Кроме того, различают </a:t>
            </a:r>
            <a:r>
              <a:rPr lang="ru-RU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предзатраты</a:t>
            </a:r>
            <a:r>
              <a:rPr lang="ru-RU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постзатраты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Решение любых экологических проблем практически неотделимо от экономических, при этом нерациональное природопользование приводит к экономическим потерям, а недостаток средств мешает справиться с экологическими проблемами.</a:t>
            </a:r>
          </a:p>
        </p:txBody>
      </p:sp>
    </p:spTree>
    <p:extLst>
      <p:ext uri="{BB962C8B-B14F-4D97-AF65-F5344CB8AC3E}">
        <p14:creationId xmlns:p14="http://schemas.microsoft.com/office/powerpoint/2010/main" val="2978387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FD728BE-578F-4677-B228-E5F35527A7E4}"/>
              </a:ext>
            </a:extLst>
          </p:cNvPr>
          <p:cNvSpPr txBox="1"/>
          <p:nvPr/>
        </p:nvSpPr>
        <p:spPr>
          <a:xfrm>
            <a:off x="487017" y="58846"/>
            <a:ext cx="11390244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 современных экономических условиях в России большие вложения в природоохранную деятельность закладывают основу для сохранения природы, но в то же время заметно снижают прибыльность производства, что, в свою очередь, приводит к отказу от внедрения природоохранных мероприятий. Такого рода эколого-экономические противоречия требуют обоснованного разрешения, для чего применяются экономические рычаги природопользования и охраны окружающей среды. Вся совокупность используемых разного рода экономических рычагов составляет основу экономического механизма охраны окружающей среды.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Этот экономический механизм включают в систему правового регулирования и используют в качестве стимулирующего фактора в области охраны окружающей среды.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Его составными элементами являются: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планирование и финансирование природоохранных мероприятий;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установление лимитов использования природных ресурсов, сбросов, выбросов и размещения отходов;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определение нормативов платы за вредное воздействие;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предоставление предприятиям налоговых и других льгот при внедрении малоотходных и ресурсосберегающих технологий, осуществлении каких-либо иных мер по предотвращению загрязнения окружающей среды и т.п.</a:t>
            </a:r>
          </a:p>
        </p:txBody>
      </p:sp>
    </p:spTree>
    <p:extLst>
      <p:ext uri="{BB962C8B-B14F-4D97-AF65-F5344CB8AC3E}">
        <p14:creationId xmlns:p14="http://schemas.microsoft.com/office/powerpoint/2010/main" val="2546175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A4B6ADB-A33F-4295-B746-5EC7410D8BCE}"/>
              </a:ext>
            </a:extLst>
          </p:cNvPr>
          <p:cNvSpPr txBox="1"/>
          <p:nvPr/>
        </p:nvSpPr>
        <p:spPr>
          <a:xfrm>
            <a:off x="427384" y="206206"/>
            <a:ext cx="11430000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Механизм экологического регулирования должен образовывать совокупность взаимосогласованных методов и инструментов управления природопользованием. В 60 – 70-х годах ХХ в. охрана окружающей среды базировалась на командно-административных механизмах: применялась система запретов, лимитов, методов административной и уголовной ответственности.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 80 – 90-х годах стали использоваться экономические механизмы управления, основанные на принципах рыночного регулирования.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Практика показывает, что эти меры необходимо применять не по отдельности, а в комплексе, причем они должны дополнять друг друга.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К административно-контрольным инструментам относятся меры жесткие (природоохранное законодательство, совокупность экологических стандартов и нормативов, система лицензирования хозяйственной деятельности и т.п.) и мягкие (экологический мониторинг, ОВОС и экологическая экспертиза, экологический аудит, экологическая сертификация).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К экономическим рычагам относят плату за пользование природными ресурсами, за загрязнение окружающей среды и размещение отходов, льготы по налогообложению, политику компенсации, экологические фонды и экологическое страхование и т.п. </a:t>
            </a:r>
          </a:p>
        </p:txBody>
      </p:sp>
    </p:spTree>
    <p:extLst>
      <p:ext uri="{BB962C8B-B14F-4D97-AF65-F5344CB8AC3E}">
        <p14:creationId xmlns:p14="http://schemas.microsoft.com/office/powerpoint/2010/main" val="1981614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B0BBF2E-307E-43BA-8618-19BED52B5F10}"/>
              </a:ext>
            </a:extLst>
          </p:cNvPr>
          <p:cNvSpPr txBox="1"/>
          <p:nvPr/>
        </p:nvSpPr>
        <p:spPr>
          <a:xfrm>
            <a:off x="377687" y="109801"/>
            <a:ext cx="11738113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Система платежей за природопользование </a:t>
            </a:r>
          </a:p>
          <a:p>
            <a:pPr algn="just"/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 1991 г. принцип платности использования природных ресурсов был закреплен как основополагающий в Законе «Об охране окружающей природной среды» (ст. 20). </a:t>
            </a:r>
          </a:p>
          <a:p>
            <a:pPr algn="just"/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платежей за природные ресурсы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Выделяют следующие виды платы за природные ресурсы: </a:t>
            </a:r>
          </a:p>
          <a:p>
            <a:pPr algn="just"/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за право пользования природными ресурсами в пределах установленных лимитов; </a:t>
            </a:r>
          </a:p>
          <a:p>
            <a:pPr algn="just"/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за сверхлимитное и нерациональное использование природных ресурсов;</a:t>
            </a:r>
          </a:p>
          <a:p>
            <a:pPr algn="just"/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за воспроизводство и охрану природных ресурсов. </a:t>
            </a:r>
          </a:p>
          <a:p>
            <a:pPr algn="just"/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Плательщиками являются предприятия, объединения, организации, которые используют природные ресурсы или оказывают воздействие на окружающую среду, вне зависимости от форм собственности.</a:t>
            </a:r>
          </a:p>
          <a:p>
            <a:pPr algn="just"/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Плата за пользование природным ресурсом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цена потребляемого количества ресурса или услуги, оказываемой при пользовании природным ресурсом.</a:t>
            </a:r>
          </a:p>
          <a:p>
            <a:pPr algn="just"/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Законодательно плата за пользование природными ресурсами включена в состав налоговой системы, т.е. этот платеж является налогом.</a:t>
            </a:r>
          </a:p>
        </p:txBody>
      </p:sp>
    </p:spTree>
    <p:extLst>
      <p:ext uri="{BB962C8B-B14F-4D97-AF65-F5344CB8AC3E}">
        <p14:creationId xmlns:p14="http://schemas.microsoft.com/office/powerpoint/2010/main" val="1535027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E215923-CCA8-4803-9239-293ABA9916CD}"/>
              </a:ext>
            </a:extLst>
          </p:cNvPr>
          <p:cNvSpPr txBox="1"/>
          <p:nvPr/>
        </p:nvSpPr>
        <p:spPr>
          <a:xfrm>
            <a:off x="506897" y="340815"/>
            <a:ext cx="11370364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Плата за нерациональное использование природных ресурсов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форма экономической ответственности предприятия за ущерб, причиненный в результате несоблюдения норм и правил охраны природных ресурсов и их рационального использования.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Плата за воспроизводство и охрану природных ресурсов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компенсация затрат организаций и ведомств, которые осуществляют воспроизводство и охрану отдельных видов природных ресурсов. Этот вид платежей включается в себестоимость продукции.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Платежи за основные виды природных ресурсов имеют свои особенности. </a:t>
            </a:r>
          </a:p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Плата за землю.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Она взимается с целью: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стимулирования рационального использования земли;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охраны и освоения новых земель;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повышения плодородия почвы;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выравнивания социально-экономических условий хозяйствования на землях разного качества;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развития инфраструктуры в населенных пунктах;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формирования специальных фондов финансирования этих мероприятий. </a:t>
            </a:r>
          </a:p>
        </p:txBody>
      </p:sp>
    </p:spTree>
    <p:extLst>
      <p:ext uri="{BB962C8B-B14F-4D97-AF65-F5344CB8AC3E}">
        <p14:creationId xmlns:p14="http://schemas.microsoft.com/office/powerpoint/2010/main" val="17216236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7E293A1-574F-4B5B-9796-7E21804234F8}"/>
              </a:ext>
            </a:extLst>
          </p:cNvPr>
          <p:cNvSpPr txBox="1"/>
          <p:nvPr/>
        </p:nvSpPr>
        <p:spPr>
          <a:xfrm>
            <a:off x="544166" y="197346"/>
            <a:ext cx="11193947" cy="70019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Плата за землю распространяется на земли всех категорий земельного фонда РФ. Источником платы за землю является </a:t>
            </a:r>
            <a:r>
              <a:rPr lang="ru-RU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прибыль землепользователей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Приняты три формы платы за землю: </a:t>
            </a:r>
          </a:p>
          <a:p>
            <a:pPr algn="just"/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земельный налог; </a:t>
            </a:r>
          </a:p>
          <a:p>
            <a:pPr algn="just"/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арендная плата; </a:t>
            </a:r>
          </a:p>
          <a:p>
            <a:pPr algn="just"/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нормативная цена земли. </a:t>
            </a:r>
          </a:p>
          <a:p>
            <a:pPr algn="just"/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Земельный налог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плата за право пользования земельным участком. Земельным налогом облагаются собственники земли, землевладельцы и землепользователи. Основанием для установления налога являются документы, удостоверяющие права собственности, владения или пользования земельным участком. </a:t>
            </a:r>
          </a:p>
          <a:p>
            <a:pPr algn="just"/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Размер земельного налога устанавливается в виде стабильных платежей за единицу земельной площади в расчете на год. Он не зависит от результатов хозяйственной деятельности, но учитывает качественные характеристики земель и зависит от вида земель. Кроме того, конкретная величина ставки налога зависит от качества земель, градостроительной ценности территории, статуса города, численности его населения.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8169760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60FB687-0BF3-4EA4-86D4-AE890D8C03F4}"/>
              </a:ext>
            </a:extLst>
          </p:cNvPr>
          <p:cNvSpPr txBox="1"/>
          <p:nvPr/>
        </p:nvSpPr>
        <p:spPr>
          <a:xfrm>
            <a:off x="613327" y="245313"/>
            <a:ext cx="10965346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взиманию земельного налога предусмотрены такие формы льгот, как понижение ставок, частичное или полное освобождение от налогов определенных категорий плательщиков. </a:t>
            </a:r>
          </a:p>
          <a:p>
            <a:pPr algn="just"/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Дополнительные льготы по земельному налогу могут быть установлены региональными органами законодательной власти, а также органами местного самоуправления в пределах сумм, которые находятся в распоряжении соответствующего субъекта Российской Федерации или органа местного самоуправления. </a:t>
            </a:r>
          </a:p>
          <a:p>
            <a:pPr algn="just"/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Использование средств, поступающих от взимания земельного налога и арендной платы, имеет исключительно целевую направленность: </a:t>
            </a:r>
          </a:p>
          <a:p>
            <a:pPr algn="just"/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на финансирование мероприятий по землеустройству; </a:t>
            </a:r>
          </a:p>
          <a:p>
            <a:pPr algn="just"/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ведение земельного кадастра; </a:t>
            </a:r>
          </a:p>
          <a:p>
            <a:pPr algn="just"/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мониторинг земельных ресурсов; </a:t>
            </a:r>
          </a:p>
          <a:p>
            <a:pPr algn="just"/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освоение новых земель; </a:t>
            </a:r>
          </a:p>
          <a:p>
            <a:pPr algn="just"/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охрану земель и повышение их плодородия; </a:t>
            </a:r>
          </a:p>
          <a:p>
            <a:pPr algn="just"/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инженерное и социальное обустройство территории. </a:t>
            </a:r>
          </a:p>
        </p:txBody>
      </p:sp>
    </p:spTree>
    <p:extLst>
      <p:ext uri="{BB962C8B-B14F-4D97-AF65-F5344CB8AC3E}">
        <p14:creationId xmlns:p14="http://schemas.microsoft.com/office/powerpoint/2010/main" val="2939601329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38</TotalTime>
  <Words>1868</Words>
  <Application>Microsoft Office PowerPoint</Application>
  <PresentationFormat>Широкоэкранный</PresentationFormat>
  <Paragraphs>96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Century Gothic</vt:lpstr>
      <vt:lpstr>Times New Roman</vt:lpstr>
      <vt:lpstr>Wingdings 3</vt:lpstr>
      <vt:lpstr>Легкий дым</vt:lpstr>
      <vt:lpstr>Тема 8. Часть1. ЭКОНОМИЧЕСКИЕ АСПЕКТЫ ЭКОЛОГИЧЕСКОГО МЕНЕДЖМЕНТА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ЭКОНОМИЧЕСКИЕ АСПЕКТЫ ЭКОЛОГИЧЕСКОГО МЕНЕДЖМЕНТА </dc:title>
  <dc:creator>AlexSapfira@outlook.com</dc:creator>
  <cp:lastModifiedBy>AlexSapfira@outlook.com</cp:lastModifiedBy>
  <cp:revision>2</cp:revision>
  <dcterms:created xsi:type="dcterms:W3CDTF">2022-04-24T12:07:12Z</dcterms:created>
  <dcterms:modified xsi:type="dcterms:W3CDTF">2022-04-24T12:45:55Z</dcterms:modified>
</cp:coreProperties>
</file>